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45" y="27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12/10/2019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12/10/2019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12/10/2019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12/10/2019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12/10/2019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12/10/2019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12/10/2019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12/10/2019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12/10/2019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12/10/2019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12/10/2019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12/10/2019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12/10/2019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12/10/2019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12/10/2019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12/10/2019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12/10/2019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12/10/2019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DFKai-SB" panose="03000509000000000000" pitchFamily="65" charset="-120"/>
                <a:ea typeface="DFKai-SB" panose="03000509000000000000" pitchFamily="65" charset="-120"/>
              </a:rPr>
              <a:t>Health Care Organization</a:t>
            </a:r>
          </a:p>
        </p:txBody>
      </p:sp>
      <p:sp>
        <p:nvSpPr>
          <p:cNvPr id="3" name="Subtitle 2"/>
          <p:cNvSpPr>
            <a:spLocks noGrp="1"/>
          </p:cNvSpPr>
          <p:nvPr>
            <p:ph type="subTitle" idx="1"/>
          </p:nvPr>
        </p:nvSpPr>
        <p:spPr/>
        <p:txBody>
          <a:bodyPr/>
          <a:lstStyle/>
          <a:p>
            <a:r>
              <a:rPr lang="en-US" dirty="0"/>
              <a:t>End of Course summary by Jennifer king</a:t>
            </a:r>
          </a:p>
        </p:txBody>
      </p:sp>
    </p:spTree>
    <p:extLst>
      <p:ext uri="{BB962C8B-B14F-4D97-AF65-F5344CB8AC3E}">
        <p14:creationId xmlns:p14="http://schemas.microsoft.com/office/powerpoint/2010/main" val="2585042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DFKai-SB" panose="03000509000000000000" pitchFamily="65" charset="-120"/>
                <a:ea typeface="DFKai-SB" panose="03000509000000000000" pitchFamily="65" charset="-120"/>
              </a:rPr>
              <a:t>What is a Health Care System?</a:t>
            </a:r>
          </a:p>
        </p:txBody>
      </p:sp>
      <p:sp>
        <p:nvSpPr>
          <p:cNvPr id="3" name="Content Placeholder 2"/>
          <p:cNvSpPr>
            <a:spLocks noGrp="1"/>
          </p:cNvSpPr>
          <p:nvPr>
            <p:ph idx="1"/>
          </p:nvPr>
        </p:nvSpPr>
        <p:spPr/>
        <p:txBody>
          <a:bodyPr/>
          <a:lstStyle/>
          <a:p>
            <a:r>
              <a:rPr lang="en-US" b="1" dirty="0"/>
              <a:t>A Health Care System </a:t>
            </a:r>
            <a:r>
              <a:rPr lang="en-US" dirty="0"/>
              <a:t>is the collection of institutions and processes that support the diagnosis and treatment of health issues. (Goldstein, 5)</a:t>
            </a:r>
          </a:p>
          <a:p>
            <a:r>
              <a:rPr lang="en-US" b="1" dirty="0"/>
              <a:t>Health</a:t>
            </a:r>
            <a:r>
              <a:rPr lang="en-US" dirty="0"/>
              <a:t>- The complete physical, mental, and social well-being of an individual. </a:t>
            </a:r>
          </a:p>
          <a:p>
            <a:pPr lvl="1"/>
            <a:r>
              <a:rPr lang="en-US" dirty="0"/>
              <a:t>Detriments of health– </a:t>
            </a:r>
          </a:p>
          <a:p>
            <a:pPr lvl="6"/>
            <a:r>
              <a:rPr lang="en-US" sz="1400" dirty="0"/>
              <a:t>Genetic Inheritance</a:t>
            </a:r>
          </a:p>
          <a:p>
            <a:pPr lvl="6"/>
            <a:r>
              <a:rPr lang="en-US" sz="1400" dirty="0"/>
              <a:t>Health Behavior</a:t>
            </a:r>
          </a:p>
          <a:p>
            <a:pPr lvl="6"/>
            <a:r>
              <a:rPr lang="en-US" sz="1400" dirty="0"/>
              <a:t>Physical Environment</a:t>
            </a:r>
          </a:p>
          <a:p>
            <a:pPr lvl="6"/>
            <a:r>
              <a:rPr lang="en-US" sz="1400" dirty="0"/>
              <a:t>Social Environment</a:t>
            </a:r>
          </a:p>
          <a:p>
            <a:pPr lvl="6"/>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8367" y="3810000"/>
            <a:ext cx="3048000" cy="3048000"/>
          </a:xfrm>
          <a:prstGeom prst="rect">
            <a:avLst/>
          </a:prstGeom>
        </p:spPr>
      </p:pic>
    </p:spTree>
    <p:extLst>
      <p:ext uri="{BB962C8B-B14F-4D97-AF65-F5344CB8AC3E}">
        <p14:creationId xmlns:p14="http://schemas.microsoft.com/office/powerpoint/2010/main" val="2597929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1074" y="3774716"/>
            <a:ext cx="3793365" cy="2845024"/>
          </a:xfrm>
          <a:prstGeom prst="rect">
            <a:avLst/>
          </a:prstGeom>
          <a:ln>
            <a:noFill/>
          </a:ln>
          <a:effectLst>
            <a:softEdge rad="112500"/>
          </a:effectLst>
        </p:spPr>
      </p:pic>
      <p:sp>
        <p:nvSpPr>
          <p:cNvPr id="2" name="Title 1"/>
          <p:cNvSpPr>
            <a:spLocks noGrp="1"/>
          </p:cNvSpPr>
          <p:nvPr>
            <p:ph type="title"/>
          </p:nvPr>
        </p:nvSpPr>
        <p:spPr/>
        <p:txBody>
          <a:bodyPr/>
          <a:lstStyle/>
          <a:p>
            <a:pPr algn="ctr"/>
            <a:r>
              <a:rPr lang="en-US" b="1" dirty="0">
                <a:latin typeface="DFKai-SB" panose="03000509000000000000" pitchFamily="65" charset="-120"/>
                <a:ea typeface="DFKai-SB" panose="03000509000000000000" pitchFamily="65" charset="-120"/>
              </a:rPr>
              <a:t>Preventative Health/Health Care Providers</a:t>
            </a:r>
          </a:p>
        </p:txBody>
      </p:sp>
      <p:sp>
        <p:nvSpPr>
          <p:cNvPr id="3" name="Content Placeholder 2"/>
          <p:cNvSpPr>
            <a:spLocks noGrp="1"/>
          </p:cNvSpPr>
          <p:nvPr>
            <p:ph sz="half" idx="1"/>
          </p:nvPr>
        </p:nvSpPr>
        <p:spPr>
          <a:xfrm>
            <a:off x="1154954" y="2603500"/>
            <a:ext cx="4825158" cy="4016241"/>
          </a:xfrm>
        </p:spPr>
        <p:txBody>
          <a:bodyPr>
            <a:normAutofit/>
          </a:bodyPr>
          <a:lstStyle/>
          <a:p>
            <a:r>
              <a:rPr lang="en-US" dirty="0"/>
              <a:t>Levels of Prevention:</a:t>
            </a:r>
          </a:p>
          <a:p>
            <a:pPr lvl="1"/>
            <a:r>
              <a:rPr lang="en-US" dirty="0"/>
              <a:t>Primary</a:t>
            </a:r>
          </a:p>
          <a:p>
            <a:pPr lvl="1"/>
            <a:r>
              <a:rPr lang="en-US" dirty="0"/>
              <a:t>Secondary</a:t>
            </a:r>
          </a:p>
          <a:p>
            <a:pPr lvl="1"/>
            <a:r>
              <a:rPr lang="en-US" dirty="0"/>
              <a:t>Tertiary</a:t>
            </a:r>
          </a:p>
          <a:p>
            <a:pPr marL="457200" lvl="1" indent="0">
              <a:buNone/>
            </a:pPr>
            <a:endParaRPr lang="en-US" dirty="0"/>
          </a:p>
          <a:p>
            <a:pPr marL="457200" lvl="1" indent="0">
              <a:buNone/>
            </a:pPr>
            <a:r>
              <a:rPr lang="en-US" dirty="0"/>
              <a:t>Types of Hospitals:</a:t>
            </a:r>
          </a:p>
          <a:p>
            <a:pPr marL="457200" lvl="1" indent="0">
              <a:buNone/>
            </a:pPr>
            <a:r>
              <a:rPr lang="en-US" dirty="0"/>
              <a:t>	General</a:t>
            </a:r>
          </a:p>
          <a:p>
            <a:pPr marL="457200" lvl="1" indent="0">
              <a:buNone/>
            </a:pPr>
            <a:r>
              <a:rPr lang="en-US" dirty="0"/>
              <a:t>	Special</a:t>
            </a:r>
          </a:p>
          <a:p>
            <a:pPr marL="457200" lvl="1" indent="0">
              <a:buNone/>
            </a:pPr>
            <a:r>
              <a:rPr lang="en-US" dirty="0"/>
              <a:t>	Rehabilitation</a:t>
            </a:r>
          </a:p>
          <a:p>
            <a:pPr marL="457200" lvl="1" indent="0">
              <a:buNone/>
            </a:pPr>
            <a:r>
              <a:rPr lang="en-US" dirty="0"/>
              <a:t>	Psychiatric</a:t>
            </a:r>
          </a:p>
        </p:txBody>
      </p:sp>
      <p:sp>
        <p:nvSpPr>
          <p:cNvPr id="4" name="Content Placeholder 3"/>
          <p:cNvSpPr>
            <a:spLocks noGrp="1"/>
          </p:cNvSpPr>
          <p:nvPr>
            <p:ph sz="half" idx="2"/>
          </p:nvPr>
        </p:nvSpPr>
        <p:spPr>
          <a:xfrm>
            <a:off x="6208712" y="2603499"/>
            <a:ext cx="4825159" cy="4016241"/>
          </a:xfrm>
        </p:spPr>
        <p:txBody>
          <a:bodyPr>
            <a:normAutofit/>
          </a:bodyPr>
          <a:lstStyle/>
          <a:p>
            <a:r>
              <a:rPr lang="en-US" dirty="0"/>
              <a:t>There are 19.6 million individuals employed in health care in the US.</a:t>
            </a:r>
          </a:p>
          <a:p>
            <a:pPr lvl="1"/>
            <a:r>
              <a:rPr lang="en-US" dirty="0"/>
              <a:t>2.66 million registered nurses</a:t>
            </a:r>
          </a:p>
          <a:p>
            <a:pPr lvl="1"/>
            <a:r>
              <a:rPr lang="en-US" dirty="0"/>
              <a:t>826,001 physicians recorded in 2012</a:t>
            </a:r>
          </a:p>
          <a:p>
            <a:r>
              <a:rPr lang="en-US" dirty="0"/>
              <a:t>Other health workers:</a:t>
            </a:r>
          </a:p>
          <a:p>
            <a:pPr lvl="1"/>
            <a:r>
              <a:rPr lang="en-US" dirty="0"/>
              <a:t>Psychologists</a:t>
            </a:r>
          </a:p>
          <a:p>
            <a:pPr lvl="1"/>
            <a:r>
              <a:rPr lang="en-US" dirty="0"/>
              <a:t>Psychiatric social workers</a:t>
            </a:r>
          </a:p>
          <a:p>
            <a:pPr lvl="1"/>
            <a:r>
              <a:rPr lang="en-US" dirty="0"/>
              <a:t>Psychiatrists</a:t>
            </a:r>
          </a:p>
          <a:p>
            <a:pPr lvl="1"/>
            <a:r>
              <a:rPr lang="en-US" dirty="0"/>
              <a:t>Community outreach workers</a:t>
            </a:r>
          </a:p>
          <a:p>
            <a:pPr lvl="1"/>
            <a:r>
              <a:rPr lang="en-US" dirty="0"/>
              <a:t>Health educators</a:t>
            </a:r>
          </a:p>
          <a:p>
            <a:pPr lvl="1"/>
            <a:r>
              <a:rPr lang="en-US" dirty="0"/>
              <a:t>Nutritionists and Dieticians</a:t>
            </a:r>
          </a:p>
          <a:p>
            <a:pPr lvl="1"/>
            <a:endParaRPr lang="en-US" dirty="0"/>
          </a:p>
          <a:p>
            <a:pPr lvl="1"/>
            <a:endParaRPr lang="en-US" dirty="0"/>
          </a:p>
        </p:txBody>
      </p:sp>
    </p:spTree>
    <p:extLst>
      <p:ext uri="{BB962C8B-B14F-4D97-AF65-F5344CB8AC3E}">
        <p14:creationId xmlns:p14="http://schemas.microsoft.com/office/powerpoint/2010/main" val="1082154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DFKai-SB" panose="03000509000000000000" pitchFamily="65" charset="-120"/>
                <a:ea typeface="DFKai-SB" panose="03000509000000000000" pitchFamily="65" charset="-120"/>
              </a:rPr>
              <a:t>Government Roles in Health Care</a:t>
            </a:r>
          </a:p>
        </p:txBody>
      </p:sp>
      <p:sp>
        <p:nvSpPr>
          <p:cNvPr id="3" name="Text Placeholder 2"/>
          <p:cNvSpPr>
            <a:spLocks noGrp="1"/>
          </p:cNvSpPr>
          <p:nvPr>
            <p:ph type="body" idx="1"/>
          </p:nvPr>
        </p:nvSpPr>
        <p:spPr/>
        <p:txBody>
          <a:bodyPr/>
          <a:lstStyle/>
          <a:p>
            <a:r>
              <a:rPr lang="en-US" dirty="0"/>
              <a:t>Branches of government:</a:t>
            </a:r>
          </a:p>
        </p:txBody>
      </p:sp>
      <p:sp>
        <p:nvSpPr>
          <p:cNvPr id="4" name="Content Placeholder 3"/>
          <p:cNvSpPr>
            <a:spLocks noGrp="1"/>
          </p:cNvSpPr>
          <p:nvPr>
            <p:ph sz="half" idx="2"/>
          </p:nvPr>
        </p:nvSpPr>
        <p:spPr/>
        <p:txBody>
          <a:bodyPr/>
          <a:lstStyle/>
          <a:p>
            <a:r>
              <a:rPr lang="en-US" dirty="0"/>
              <a:t>Legislative branch- Creates the laws to help protect public health.</a:t>
            </a:r>
          </a:p>
          <a:p>
            <a:r>
              <a:rPr lang="en-US" dirty="0"/>
              <a:t>Judiciary branch- Holds trials and determines punishments of criminals.</a:t>
            </a:r>
          </a:p>
          <a:p>
            <a:r>
              <a:rPr lang="en-US" dirty="0"/>
              <a:t>Executive branch- Delivers health care services, enforces provider and payer regulations, and administers financing programs. </a:t>
            </a:r>
          </a:p>
        </p:txBody>
      </p:sp>
      <p:sp>
        <p:nvSpPr>
          <p:cNvPr id="5" name="Text Placeholder 4"/>
          <p:cNvSpPr>
            <a:spLocks noGrp="1"/>
          </p:cNvSpPr>
          <p:nvPr>
            <p:ph type="body" sz="quarter" idx="3"/>
          </p:nvPr>
        </p:nvSpPr>
        <p:spPr/>
        <p:txBody>
          <a:bodyPr/>
          <a:lstStyle/>
          <a:p>
            <a:r>
              <a:rPr lang="en-US" dirty="0"/>
              <a:t>Department of Health and Human Services: </a:t>
            </a:r>
          </a:p>
        </p:txBody>
      </p:sp>
      <p:sp>
        <p:nvSpPr>
          <p:cNvPr id="6" name="Content Placeholder 5"/>
          <p:cNvSpPr>
            <a:spLocks noGrp="1"/>
          </p:cNvSpPr>
          <p:nvPr>
            <p:ph sz="quarter" idx="4"/>
          </p:nvPr>
        </p:nvSpPr>
        <p:spPr>
          <a:xfrm>
            <a:off x="6208712" y="3179762"/>
            <a:ext cx="4825159" cy="3678238"/>
          </a:xfrm>
        </p:spPr>
        <p:txBody>
          <a:bodyPr>
            <a:normAutofit lnSpcReduction="10000"/>
          </a:bodyPr>
          <a:lstStyle/>
          <a:p>
            <a:r>
              <a:rPr lang="en-US" dirty="0"/>
              <a:t>National Institutes of Health- NIH</a:t>
            </a:r>
          </a:p>
          <a:p>
            <a:r>
              <a:rPr lang="en-US" dirty="0"/>
              <a:t>Food and Drug Administration-FDA</a:t>
            </a:r>
          </a:p>
          <a:p>
            <a:r>
              <a:rPr lang="en-US" dirty="0"/>
              <a:t>Centers for Disease Control and Prevention- CDC</a:t>
            </a:r>
          </a:p>
          <a:p>
            <a:r>
              <a:rPr lang="en-US" dirty="0"/>
              <a:t>Indian Health Services- HIS</a:t>
            </a:r>
          </a:p>
          <a:p>
            <a:r>
              <a:rPr lang="en-US" dirty="0"/>
              <a:t>Health Resources and Services Administration- HRSA</a:t>
            </a:r>
          </a:p>
          <a:p>
            <a:r>
              <a:rPr lang="en-US" dirty="0"/>
              <a:t>Substance Abuse and Mental Health Services Administration- SAMHSA</a:t>
            </a:r>
          </a:p>
          <a:p>
            <a:r>
              <a:rPr lang="en-US" dirty="0"/>
              <a:t>Agency for Health Care Research and Quality- AHRQ</a:t>
            </a:r>
          </a:p>
        </p:txBody>
      </p:sp>
    </p:spTree>
    <p:extLst>
      <p:ext uri="{BB962C8B-B14F-4D97-AF65-F5344CB8AC3E}">
        <p14:creationId xmlns:p14="http://schemas.microsoft.com/office/powerpoint/2010/main" val="209112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DFKai-SB" panose="03000509000000000000" pitchFamily="65" charset="-120"/>
                <a:ea typeface="DFKai-SB" panose="03000509000000000000" pitchFamily="65" charset="-120"/>
              </a:rPr>
              <a:t>Health Care Financing</a:t>
            </a:r>
          </a:p>
        </p:txBody>
      </p:sp>
      <p:sp>
        <p:nvSpPr>
          <p:cNvPr id="3" name="Content Placeholder 2"/>
          <p:cNvSpPr>
            <a:spLocks noGrp="1"/>
          </p:cNvSpPr>
          <p:nvPr>
            <p:ph sz="half" idx="1"/>
          </p:nvPr>
        </p:nvSpPr>
        <p:spPr>
          <a:xfrm>
            <a:off x="1154954" y="2307286"/>
            <a:ext cx="4825158" cy="4254500"/>
          </a:xfrm>
        </p:spPr>
        <p:txBody>
          <a:bodyPr/>
          <a:lstStyle/>
          <a:p>
            <a:r>
              <a:rPr lang="en-US" dirty="0"/>
              <a:t>Health care costs increase each year. In 2013, 17.4% of GDP was spent on health care, which is the highest of any other nation. </a:t>
            </a:r>
          </a:p>
          <a:p>
            <a:r>
              <a:rPr lang="en-US" b="1" dirty="0"/>
              <a:t>Medicare</a:t>
            </a:r>
            <a:r>
              <a:rPr lang="en-US" dirty="0"/>
              <a:t>:</a:t>
            </a:r>
          </a:p>
          <a:p>
            <a:pPr lvl="1"/>
            <a:r>
              <a:rPr lang="en-US" dirty="0"/>
              <a:t>Established in 1965</a:t>
            </a:r>
          </a:p>
          <a:p>
            <a:pPr lvl="1"/>
            <a:r>
              <a:rPr lang="en-US" dirty="0"/>
              <a:t>For individuals 65 and over</a:t>
            </a:r>
          </a:p>
          <a:p>
            <a:pPr lvl="1"/>
            <a:r>
              <a:rPr lang="en-US" dirty="0"/>
              <a:t>Four Parts:</a:t>
            </a:r>
          </a:p>
          <a:p>
            <a:pPr lvl="2"/>
            <a:r>
              <a:rPr lang="en-US" dirty="0"/>
              <a:t>A- Hospital</a:t>
            </a:r>
          </a:p>
          <a:p>
            <a:pPr lvl="2"/>
            <a:r>
              <a:rPr lang="en-US" dirty="0"/>
              <a:t>B- Medical</a:t>
            </a:r>
          </a:p>
          <a:p>
            <a:pPr lvl="2"/>
            <a:r>
              <a:rPr lang="en-US" dirty="0"/>
              <a:t>C- Medicare Advantage</a:t>
            </a:r>
          </a:p>
          <a:p>
            <a:pPr lvl="2"/>
            <a:r>
              <a:rPr lang="en-US" dirty="0"/>
              <a:t>D- Prescription drug coverage</a:t>
            </a:r>
          </a:p>
        </p:txBody>
      </p:sp>
      <p:sp>
        <p:nvSpPr>
          <p:cNvPr id="4" name="Content Placeholder 3"/>
          <p:cNvSpPr>
            <a:spLocks noGrp="1"/>
          </p:cNvSpPr>
          <p:nvPr>
            <p:ph sz="half" idx="2"/>
          </p:nvPr>
        </p:nvSpPr>
        <p:spPr>
          <a:xfrm>
            <a:off x="6208712" y="2307286"/>
            <a:ext cx="4825159" cy="4550714"/>
          </a:xfrm>
        </p:spPr>
        <p:txBody>
          <a:bodyPr/>
          <a:lstStyle/>
          <a:p>
            <a:r>
              <a:rPr lang="en-US" b="1" dirty="0"/>
              <a:t>Medicaid</a:t>
            </a:r>
            <a:r>
              <a:rPr lang="en-US" dirty="0"/>
              <a:t>:</a:t>
            </a:r>
          </a:p>
          <a:p>
            <a:pPr lvl="1"/>
            <a:r>
              <a:rPr lang="en-US" dirty="0"/>
              <a:t>Established in 1965</a:t>
            </a:r>
          </a:p>
          <a:p>
            <a:pPr lvl="1"/>
            <a:r>
              <a:rPr lang="en-US" dirty="0"/>
              <a:t>Needs based system for the poor</a:t>
            </a:r>
          </a:p>
          <a:p>
            <a:pPr lvl="1"/>
            <a:r>
              <a:rPr lang="en-US" dirty="0"/>
              <a:t>Funded by federal taxes and state tax levy funds</a:t>
            </a:r>
          </a:p>
          <a:p>
            <a:pPr lvl="1"/>
            <a:r>
              <a:rPr lang="en-US" dirty="0"/>
              <a:t>Administered by the state</a:t>
            </a:r>
          </a:p>
          <a:p>
            <a:r>
              <a:rPr lang="en-US" dirty="0"/>
              <a:t>Children’s Health Insurance Program</a:t>
            </a:r>
          </a:p>
          <a:p>
            <a:pPr lvl="1"/>
            <a:r>
              <a:rPr lang="en-US" dirty="0"/>
              <a:t>Coverage for children who are uninsured and not eligible for Medicaid.</a:t>
            </a:r>
          </a:p>
          <a:p>
            <a:pPr lvl="1"/>
            <a:r>
              <a:rPr lang="en-US" dirty="0"/>
              <a:t>Funded by both federal and state governments</a:t>
            </a:r>
          </a:p>
          <a:p>
            <a:pPr lvl="1"/>
            <a:r>
              <a:rPr lang="en-US" dirty="0"/>
              <a:t>Administered by the state</a:t>
            </a:r>
          </a:p>
          <a:p>
            <a:pPr lvl="1"/>
            <a:endParaRPr lang="en-US" dirty="0"/>
          </a:p>
        </p:txBody>
      </p:sp>
    </p:spTree>
    <p:extLst>
      <p:ext uri="{BB962C8B-B14F-4D97-AF65-F5344CB8AC3E}">
        <p14:creationId xmlns:p14="http://schemas.microsoft.com/office/powerpoint/2010/main" val="2380190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DFKai-SB" panose="03000509000000000000" pitchFamily="65" charset="-120"/>
                <a:ea typeface="DFKai-SB" panose="03000509000000000000" pitchFamily="65" charset="-120"/>
              </a:rPr>
              <a:t>Health Care Quality and Equity</a:t>
            </a:r>
          </a:p>
        </p:txBody>
      </p:sp>
      <p:sp>
        <p:nvSpPr>
          <p:cNvPr id="3" name="Text Placeholder 2"/>
          <p:cNvSpPr>
            <a:spLocks noGrp="1"/>
          </p:cNvSpPr>
          <p:nvPr>
            <p:ph type="body" idx="1"/>
          </p:nvPr>
        </p:nvSpPr>
        <p:spPr/>
        <p:txBody>
          <a:bodyPr/>
          <a:lstStyle/>
          <a:p>
            <a:r>
              <a:rPr lang="en-US" dirty="0"/>
              <a:t>Statistics:</a:t>
            </a:r>
          </a:p>
        </p:txBody>
      </p:sp>
      <p:sp>
        <p:nvSpPr>
          <p:cNvPr id="4" name="Text Placeholder 3"/>
          <p:cNvSpPr>
            <a:spLocks noGrp="1"/>
          </p:cNvSpPr>
          <p:nvPr>
            <p:ph type="body" sz="half" idx="15"/>
          </p:nvPr>
        </p:nvSpPr>
        <p:spPr/>
        <p:txBody>
          <a:bodyPr/>
          <a:lstStyle/>
          <a:p>
            <a:r>
              <a:rPr lang="en-US" sz="1800" dirty="0"/>
              <a:t>Life Expectancy</a:t>
            </a:r>
          </a:p>
          <a:p>
            <a:r>
              <a:rPr lang="en-US" sz="1800" dirty="0"/>
              <a:t>	-76.4 years for men 	(2013)</a:t>
            </a:r>
          </a:p>
          <a:p>
            <a:r>
              <a:rPr lang="en-US" sz="1800" dirty="0"/>
              <a:t>	-81.2 years for women 	(2013)</a:t>
            </a:r>
          </a:p>
          <a:p>
            <a:r>
              <a:rPr lang="en-US" sz="1800" dirty="0"/>
              <a:t>Infant Mortality Rate:</a:t>
            </a:r>
          </a:p>
          <a:p>
            <a:r>
              <a:rPr lang="en-US" sz="1800" dirty="0"/>
              <a:t>	-5.9 per 1,000 live 	births in 	2013</a:t>
            </a:r>
          </a:p>
          <a:p>
            <a:endParaRPr lang="en-US" dirty="0"/>
          </a:p>
        </p:txBody>
      </p:sp>
      <p:sp>
        <p:nvSpPr>
          <p:cNvPr id="5" name="Text Placeholder 4"/>
          <p:cNvSpPr>
            <a:spLocks noGrp="1"/>
          </p:cNvSpPr>
          <p:nvPr>
            <p:ph type="body" sz="quarter" idx="3"/>
          </p:nvPr>
        </p:nvSpPr>
        <p:spPr>
          <a:xfrm>
            <a:off x="4512721" y="2891631"/>
            <a:ext cx="3147009" cy="576262"/>
          </a:xfrm>
        </p:spPr>
        <p:txBody>
          <a:bodyPr/>
          <a:lstStyle/>
          <a:p>
            <a:pPr algn="ctr"/>
            <a:r>
              <a:rPr lang="en-US" dirty="0"/>
              <a:t>Equity of Health Care:</a:t>
            </a:r>
          </a:p>
        </p:txBody>
      </p:sp>
      <p:sp>
        <p:nvSpPr>
          <p:cNvPr id="6" name="Text Placeholder 5"/>
          <p:cNvSpPr>
            <a:spLocks noGrp="1"/>
          </p:cNvSpPr>
          <p:nvPr>
            <p:ph type="body" sz="half" idx="16"/>
          </p:nvPr>
        </p:nvSpPr>
        <p:spPr/>
        <p:txBody>
          <a:bodyPr/>
          <a:lstStyle/>
          <a:p>
            <a:endParaRPr lang="en-US" dirty="0"/>
          </a:p>
          <a:p>
            <a:r>
              <a:rPr lang="en-US" sz="1800" dirty="0"/>
              <a:t>-Socioeconomic status</a:t>
            </a:r>
          </a:p>
          <a:p>
            <a:r>
              <a:rPr lang="en-US" sz="1800" dirty="0"/>
              <a:t>-Race and Ethnicity</a:t>
            </a:r>
          </a:p>
          <a:p>
            <a:r>
              <a:rPr lang="en-US" sz="1800" dirty="0"/>
              <a:t>-Geographic location</a:t>
            </a:r>
          </a:p>
          <a:p>
            <a:r>
              <a:rPr lang="en-US" sz="1800" dirty="0"/>
              <a:t>-Age</a:t>
            </a:r>
          </a:p>
          <a:p>
            <a:endParaRPr lang="en-US" dirty="0"/>
          </a:p>
        </p:txBody>
      </p:sp>
      <p:sp>
        <p:nvSpPr>
          <p:cNvPr id="7" name="Text Placeholder 6"/>
          <p:cNvSpPr>
            <a:spLocks noGrp="1"/>
          </p:cNvSpPr>
          <p:nvPr>
            <p:ph type="body" sz="quarter" idx="13"/>
          </p:nvPr>
        </p:nvSpPr>
        <p:spPr/>
        <p:txBody>
          <a:bodyPr/>
          <a:lstStyle/>
          <a:p>
            <a:pPr algn="ctr"/>
            <a:r>
              <a:rPr lang="en-US" dirty="0"/>
              <a:t>Clinical Outcome Measures:</a:t>
            </a:r>
          </a:p>
        </p:txBody>
      </p:sp>
      <p:sp>
        <p:nvSpPr>
          <p:cNvPr id="8" name="Text Placeholder 7"/>
          <p:cNvSpPr>
            <a:spLocks noGrp="1"/>
          </p:cNvSpPr>
          <p:nvPr>
            <p:ph type="body" sz="half" idx="17"/>
          </p:nvPr>
        </p:nvSpPr>
        <p:spPr>
          <a:xfrm>
            <a:off x="7888329" y="3179762"/>
            <a:ext cx="3145536" cy="3233917"/>
          </a:xfrm>
        </p:spPr>
        <p:txBody>
          <a:bodyPr>
            <a:normAutofit/>
          </a:bodyPr>
          <a:lstStyle/>
          <a:p>
            <a:r>
              <a:rPr lang="en-US" dirty="0"/>
              <a:t>-Readmission to hospital after procedure</a:t>
            </a:r>
          </a:p>
          <a:p>
            <a:r>
              <a:rPr lang="en-US" dirty="0"/>
              <a:t>-Functional capacity after medical intervention</a:t>
            </a:r>
          </a:p>
          <a:p>
            <a:r>
              <a:rPr lang="en-US" dirty="0"/>
              <a:t>-Long-term pain and discomfort treatment</a:t>
            </a:r>
          </a:p>
          <a:p>
            <a:r>
              <a:rPr lang="en-US" dirty="0"/>
              <a:t>-Infection acquired during hospital stay</a:t>
            </a:r>
          </a:p>
          <a:p>
            <a:r>
              <a:rPr lang="en-US" dirty="0"/>
              <a:t>-5 year mortality rate</a:t>
            </a:r>
          </a:p>
          <a:p>
            <a:r>
              <a:rPr lang="en-US" dirty="0"/>
              <a:t>-Comorbidities development</a:t>
            </a:r>
          </a:p>
          <a:p>
            <a:r>
              <a:rPr lang="en-US" dirty="0"/>
              <a:t>-Patient satisfaction</a:t>
            </a:r>
          </a:p>
          <a:p>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5431" y="5087871"/>
            <a:ext cx="2953974" cy="1770129"/>
          </a:xfrm>
          <a:prstGeom prst="rect">
            <a:avLst/>
          </a:prstGeom>
          <a:ln>
            <a:noFill/>
          </a:ln>
          <a:effectLst>
            <a:softEdge rad="112500"/>
          </a:effectLst>
        </p:spPr>
      </p:pic>
    </p:spTree>
    <p:extLst>
      <p:ext uri="{BB962C8B-B14F-4D97-AF65-F5344CB8AC3E}">
        <p14:creationId xmlns:p14="http://schemas.microsoft.com/office/powerpoint/2010/main" val="2792744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7989" y="3569056"/>
            <a:ext cx="4633273" cy="2986290"/>
          </a:xfrm>
          <a:prstGeom prst="rect">
            <a:avLst/>
          </a:prstGeom>
        </p:spPr>
      </p:pic>
      <p:sp>
        <p:nvSpPr>
          <p:cNvPr id="2" name="Title 1"/>
          <p:cNvSpPr>
            <a:spLocks noGrp="1"/>
          </p:cNvSpPr>
          <p:nvPr>
            <p:ph type="title"/>
          </p:nvPr>
        </p:nvSpPr>
        <p:spPr/>
        <p:txBody>
          <a:bodyPr/>
          <a:lstStyle/>
          <a:p>
            <a:pPr algn="ctr"/>
            <a:r>
              <a:rPr lang="en-US" dirty="0">
                <a:latin typeface="DFKai-SB" panose="03000509000000000000" pitchFamily="65" charset="-120"/>
                <a:ea typeface="DFKai-SB" panose="03000509000000000000" pitchFamily="65" charset="-120"/>
              </a:rPr>
              <a:t>Group Medical Practice and HMO</a:t>
            </a:r>
          </a:p>
        </p:txBody>
      </p:sp>
      <p:sp>
        <p:nvSpPr>
          <p:cNvPr id="3" name="Content Placeholder 2"/>
          <p:cNvSpPr>
            <a:spLocks noGrp="1"/>
          </p:cNvSpPr>
          <p:nvPr>
            <p:ph sz="half" idx="1"/>
          </p:nvPr>
        </p:nvSpPr>
        <p:spPr/>
        <p:txBody>
          <a:bodyPr/>
          <a:lstStyle/>
          <a:p>
            <a:r>
              <a:rPr lang="en-US" b="1" dirty="0"/>
              <a:t>Variations:</a:t>
            </a:r>
          </a:p>
          <a:p>
            <a:pPr lvl="1"/>
            <a:r>
              <a:rPr lang="en-US" b="1" dirty="0"/>
              <a:t>Private fee-for-service, single or multispecialty</a:t>
            </a:r>
          </a:p>
          <a:p>
            <a:pPr lvl="1"/>
            <a:r>
              <a:rPr lang="en-US" b="1" dirty="0"/>
              <a:t>Prepaid multispecialty</a:t>
            </a:r>
          </a:p>
          <a:p>
            <a:pPr lvl="1"/>
            <a:r>
              <a:rPr lang="en-US" b="1" dirty="0"/>
              <a:t>Health Maintenance Organization-HMO</a:t>
            </a:r>
          </a:p>
          <a:p>
            <a:pPr lvl="1"/>
            <a:r>
              <a:rPr lang="en-US" b="1" dirty="0"/>
              <a:t>Independent Practice Association- IPA</a:t>
            </a:r>
          </a:p>
          <a:p>
            <a:r>
              <a:rPr lang="en-US" b="1" dirty="0"/>
              <a:t>Group medical practices are especially common in the surgical field. </a:t>
            </a:r>
          </a:p>
        </p:txBody>
      </p:sp>
      <p:sp>
        <p:nvSpPr>
          <p:cNvPr id="4" name="Content Placeholder 3"/>
          <p:cNvSpPr>
            <a:spLocks noGrp="1"/>
          </p:cNvSpPr>
          <p:nvPr>
            <p:ph sz="half" idx="2"/>
          </p:nvPr>
        </p:nvSpPr>
        <p:spPr>
          <a:xfrm>
            <a:off x="6208712" y="2603500"/>
            <a:ext cx="4825159" cy="3951846"/>
          </a:xfrm>
        </p:spPr>
        <p:txBody>
          <a:bodyPr/>
          <a:lstStyle/>
          <a:p>
            <a:r>
              <a:rPr lang="en-US" dirty="0"/>
              <a:t>HMO progression:</a:t>
            </a:r>
          </a:p>
          <a:p>
            <a:pPr lvl="1"/>
            <a:r>
              <a:rPr lang="en-US" dirty="0"/>
              <a:t>Sponsored by Nixon in the early 1970’s</a:t>
            </a:r>
          </a:p>
          <a:p>
            <a:pPr lvl="1"/>
            <a:r>
              <a:rPr lang="en-US" dirty="0"/>
              <a:t>Covered both inpatient and outpatient services</a:t>
            </a:r>
          </a:p>
          <a:p>
            <a:pPr lvl="1"/>
            <a:r>
              <a:rPr lang="en-US" dirty="0"/>
              <a:t>Since the 1990’s:</a:t>
            </a:r>
          </a:p>
          <a:p>
            <a:pPr lvl="2"/>
            <a:r>
              <a:rPr lang="en-US" dirty="0"/>
              <a:t>Offered point of services plans</a:t>
            </a:r>
          </a:p>
          <a:p>
            <a:pPr lvl="2"/>
            <a:r>
              <a:rPr lang="en-US" dirty="0"/>
              <a:t>Partnered with major insurers</a:t>
            </a:r>
          </a:p>
          <a:p>
            <a:pPr lvl="2"/>
            <a:r>
              <a:rPr lang="en-US" dirty="0"/>
              <a:t>Expanded health promotion and disease programs, work site safety programs, and employee assistance programs.</a:t>
            </a:r>
          </a:p>
        </p:txBody>
      </p:sp>
    </p:spTree>
    <p:extLst>
      <p:ext uri="{BB962C8B-B14F-4D97-AF65-F5344CB8AC3E}">
        <p14:creationId xmlns:p14="http://schemas.microsoft.com/office/powerpoint/2010/main" val="2854697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2863" y="3231788"/>
            <a:ext cx="6067064" cy="3406798"/>
          </a:xfrm>
          <a:prstGeom prst="rect">
            <a:avLst/>
          </a:prstGeom>
          <a:ln>
            <a:noFill/>
          </a:ln>
          <a:effectLst>
            <a:softEdge rad="112500"/>
          </a:effectLst>
        </p:spPr>
      </p:pic>
      <p:sp>
        <p:nvSpPr>
          <p:cNvPr id="2" name="Title 1"/>
          <p:cNvSpPr>
            <a:spLocks noGrp="1"/>
          </p:cNvSpPr>
          <p:nvPr>
            <p:ph type="title"/>
          </p:nvPr>
        </p:nvSpPr>
        <p:spPr/>
        <p:txBody>
          <a:bodyPr/>
          <a:lstStyle/>
          <a:p>
            <a:pPr algn="ctr"/>
            <a:r>
              <a:rPr lang="en-US" b="1" dirty="0">
                <a:latin typeface="DFKai-SB" panose="03000509000000000000" pitchFamily="65" charset="-120"/>
                <a:ea typeface="DFKai-SB" panose="03000509000000000000" pitchFamily="65" charset="-120"/>
              </a:rPr>
              <a:t>Managed Care Corporations</a:t>
            </a:r>
          </a:p>
        </p:txBody>
      </p:sp>
      <p:sp>
        <p:nvSpPr>
          <p:cNvPr id="3" name="Content Placeholder 2"/>
          <p:cNvSpPr>
            <a:spLocks noGrp="1"/>
          </p:cNvSpPr>
          <p:nvPr>
            <p:ph sz="half" idx="1"/>
          </p:nvPr>
        </p:nvSpPr>
        <p:spPr/>
        <p:txBody>
          <a:bodyPr/>
          <a:lstStyle/>
          <a:p>
            <a:r>
              <a:rPr lang="en-US" dirty="0"/>
              <a:t>Health Maintenance Organizations</a:t>
            </a:r>
          </a:p>
          <a:p>
            <a:r>
              <a:rPr lang="en-US" dirty="0"/>
              <a:t>Preferred Provider Organizations</a:t>
            </a:r>
          </a:p>
          <a:p>
            <a:r>
              <a:rPr lang="en-US" dirty="0"/>
              <a:t>Exclusive Provider Organizations</a:t>
            </a:r>
          </a:p>
          <a:p>
            <a:r>
              <a:rPr lang="en-US" dirty="0"/>
              <a:t>Independent Practice Associations</a:t>
            </a:r>
          </a:p>
          <a:p>
            <a:r>
              <a:rPr lang="en-US" dirty="0"/>
              <a:t>Independent Practice Organizations</a:t>
            </a:r>
          </a:p>
          <a:p>
            <a:r>
              <a:rPr lang="en-US" dirty="0"/>
              <a:t>Physician Hospital Organizations</a:t>
            </a:r>
          </a:p>
          <a:p>
            <a:r>
              <a:rPr lang="en-US" dirty="0"/>
              <a:t>Combined Provider Organizations</a:t>
            </a:r>
          </a:p>
          <a:p>
            <a:r>
              <a:rPr lang="en-US" dirty="0"/>
              <a:t>Point of Service Plans</a:t>
            </a:r>
          </a:p>
        </p:txBody>
      </p:sp>
      <p:sp>
        <p:nvSpPr>
          <p:cNvPr id="4" name="Content Placeholder 3"/>
          <p:cNvSpPr>
            <a:spLocks noGrp="1"/>
          </p:cNvSpPr>
          <p:nvPr>
            <p:ph sz="half" idx="2"/>
          </p:nvPr>
        </p:nvSpPr>
        <p:spPr/>
        <p:txBody>
          <a:bodyPr/>
          <a:lstStyle/>
          <a:p>
            <a:r>
              <a:rPr lang="en-US" b="1" dirty="0"/>
              <a:t>93% of insured workers are enrolled in an managed care organization in 2006.</a:t>
            </a:r>
          </a:p>
          <a:p>
            <a:r>
              <a:rPr lang="en-US" b="1" dirty="0">
                <a:solidFill>
                  <a:schemeClr val="tx1"/>
                </a:solidFill>
              </a:rPr>
              <a:t>Most large employers offer </a:t>
            </a:r>
            <a:r>
              <a:rPr lang="en-US" b="1" dirty="0">
                <a:solidFill>
                  <a:schemeClr val="bg1"/>
                </a:solidFill>
              </a:rPr>
              <a:t>insurance </a:t>
            </a:r>
            <a:r>
              <a:rPr lang="en-US" b="1" dirty="0">
                <a:solidFill>
                  <a:schemeClr val="tx1"/>
                </a:solidFill>
              </a:rPr>
              <a:t>coverage for employees, and about half of small employers do as well. </a:t>
            </a:r>
          </a:p>
          <a:p>
            <a:endParaRPr lang="en-US" dirty="0"/>
          </a:p>
        </p:txBody>
      </p:sp>
    </p:spTree>
    <p:extLst>
      <p:ext uri="{BB962C8B-B14F-4D97-AF65-F5344CB8AC3E}">
        <p14:creationId xmlns:p14="http://schemas.microsoft.com/office/powerpoint/2010/main" val="3361911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8043" y="1617209"/>
            <a:ext cx="8831816" cy="1372986"/>
          </a:xfrm>
        </p:spPr>
        <p:txBody>
          <a:bodyPr/>
          <a:lstStyle/>
          <a:p>
            <a:pPr algn="ctr"/>
            <a:r>
              <a:rPr lang="en-US" b="1" dirty="0">
                <a:latin typeface="DFKai-SB" panose="03000509000000000000" pitchFamily="65" charset="-120"/>
                <a:ea typeface="DFKai-SB" panose="03000509000000000000" pitchFamily="65" charset="-120"/>
              </a:rPr>
              <a:t>Course Summary:</a:t>
            </a:r>
            <a:br>
              <a:rPr lang="en-US" b="1" dirty="0">
                <a:latin typeface="DFKai-SB" panose="03000509000000000000" pitchFamily="65" charset="-120"/>
                <a:ea typeface="DFKai-SB" panose="03000509000000000000" pitchFamily="65" charset="-120"/>
              </a:rPr>
            </a:br>
            <a:endParaRPr lang="en-US" b="1" dirty="0">
              <a:latin typeface="DFKai-SB" panose="03000509000000000000" pitchFamily="65" charset="-120"/>
              <a:ea typeface="DFKai-SB" panose="03000509000000000000" pitchFamily="65" charset="-120"/>
            </a:endParaRPr>
          </a:p>
        </p:txBody>
      </p:sp>
      <p:sp>
        <p:nvSpPr>
          <p:cNvPr id="3" name="Text Placeholder 2"/>
          <p:cNvSpPr>
            <a:spLocks noGrp="1"/>
          </p:cNvSpPr>
          <p:nvPr>
            <p:ph type="body" sz="half" idx="2"/>
          </p:nvPr>
        </p:nvSpPr>
        <p:spPr>
          <a:xfrm>
            <a:off x="1773138" y="1841680"/>
            <a:ext cx="8825659" cy="6123903"/>
          </a:xfrm>
        </p:spPr>
        <p:txBody>
          <a:bodyPr/>
          <a:lstStyle/>
          <a:p>
            <a:r>
              <a:rPr lang="en-US" sz="1600" dirty="0"/>
              <a:t>This course has shown us that the health industry in the United States has come a long way in the last 100 years. There will be many more changes to not only the utilization but the organization of our health care system in the near future, and hopefully this reform will help manage the spending that the US is currently stacking up on health care. This course educates us on why different programs have worked or not worked effectively in the past, which allows us to not only plan for our own futures, but participate in the health care conversation on a professional platform in our workplaces. </a:t>
            </a:r>
          </a:p>
          <a:p>
            <a:endParaRPr lang="en-US" sz="1600" dirty="0"/>
          </a:p>
          <a:p>
            <a:r>
              <a:rPr lang="en-US" sz="1600" b="1" dirty="0"/>
              <a:t>Source:</a:t>
            </a:r>
          </a:p>
          <a:p>
            <a:r>
              <a:rPr lang="en-US" sz="1600" dirty="0"/>
              <a:t>Jonas, S., </a:t>
            </a:r>
            <a:r>
              <a:rPr lang="en-US" sz="1600" dirty="0" err="1"/>
              <a:t>Goldsteen</a:t>
            </a:r>
            <a:r>
              <a:rPr lang="en-US" sz="1600" dirty="0"/>
              <a:t>, R. L., </a:t>
            </a:r>
            <a:r>
              <a:rPr lang="en-US" sz="1600" dirty="0" err="1"/>
              <a:t>Goldsteen</a:t>
            </a:r>
            <a:r>
              <a:rPr lang="en-US" sz="1600" dirty="0"/>
              <a:t>, K., &amp; Jonas, S. (2013). Jonas introduction to the U.S. health care system. New York: Springer Publishing Company.</a:t>
            </a:r>
          </a:p>
          <a:p>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9961" y="191547"/>
            <a:ext cx="2773931" cy="2626854"/>
          </a:xfrm>
          <a:prstGeom prst="rect">
            <a:avLst/>
          </a:prstGeom>
        </p:spPr>
      </p:pic>
    </p:spTree>
    <p:extLst>
      <p:ext uri="{BB962C8B-B14F-4D97-AF65-F5344CB8AC3E}">
        <p14:creationId xmlns:p14="http://schemas.microsoft.com/office/powerpoint/2010/main" val="15120369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96</TotalTime>
  <Words>738</Words>
  <Application>Microsoft Office PowerPoint</Application>
  <PresentationFormat>Widescreen</PresentationFormat>
  <Paragraphs>114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Century Gothic</vt:lpstr>
      <vt:lpstr>DFKai-SB</vt:lpstr>
      <vt:lpstr>Wingdings 3</vt:lpstr>
      <vt:lpstr>Ion Boardroom</vt:lpstr>
      <vt:lpstr>Health Care Organization</vt:lpstr>
      <vt:lpstr>What is a Health Care System?</vt:lpstr>
      <vt:lpstr>Preventative Health/Health Care Providers</vt:lpstr>
      <vt:lpstr>Government Roles in Health Care</vt:lpstr>
      <vt:lpstr>Health Care Financing</vt:lpstr>
      <vt:lpstr>Health Care Quality and Equity</vt:lpstr>
      <vt:lpstr>Group Medical Practice and HMO</vt:lpstr>
      <vt:lpstr>Managed Care Corporations</vt:lpstr>
      <vt:lpstr>Course Summary: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Care Organization</dc:title>
  <dc:creator>Jenny King</dc:creator>
  <cp:lastModifiedBy>rusul hamad</cp:lastModifiedBy>
  <cp:revision>11</cp:revision>
  <dcterms:created xsi:type="dcterms:W3CDTF">2019-05-05T15:10:05Z</dcterms:created>
  <dcterms:modified xsi:type="dcterms:W3CDTF">2019-12-11T05:19:19Z</dcterms:modified>
</cp:coreProperties>
</file>